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7" r:id="rId3"/>
    <p:sldId id="258" r:id="rId4"/>
    <p:sldId id="264" r:id="rId5"/>
    <p:sldId id="260" r:id="rId6"/>
    <p:sldId id="261" r:id="rId7"/>
    <p:sldId id="262" r:id="rId8"/>
    <p:sldId id="263" r:id="rId9"/>
    <p:sldId id="265" r:id="rId10"/>
    <p:sldId id="269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90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943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39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41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79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5/20/2025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282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62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5/20/2025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095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5/20/2025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393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5/20/2025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6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534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5/20/2025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650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5/20/2025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958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duperrin.com/english/2017/04/14/fake-news-should-the-answer-be-technological-or-human/" TargetMode="Externa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C8134F5-D8B2-4E75-AB7D-52504044E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8CCBD-36DA-0811-3EC6-632D0DFFE03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r="-1" b="2168"/>
          <a:stretch/>
        </p:blipFill>
        <p:spPr>
          <a:xfrm>
            <a:off x="1524" y="688"/>
            <a:ext cx="12188952" cy="68566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30E126-9E63-62C1-7F91-213D41ECAC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8180" y="726066"/>
            <a:ext cx="9774619" cy="247433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Detecting Fake Job Postings Using NLP and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28F5E5-57E0-36E3-9F6A-2117A3D489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9202" y="3429000"/>
            <a:ext cx="4591663" cy="2514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1800" b="1" dirty="0">
                <a:solidFill>
                  <a:srgbClr val="FFFFFF"/>
                </a:solidFill>
              </a:rPr>
              <a:t>Team Members:</a:t>
            </a:r>
          </a:p>
          <a:p>
            <a:pPr algn="l"/>
            <a:r>
              <a:rPr lang="en-US" sz="1800" b="1" dirty="0">
                <a:solidFill>
                  <a:srgbClr val="FFFFFF"/>
                </a:solidFill>
              </a:rPr>
              <a:t>Pranitha Anumolu (ZP32772)</a:t>
            </a:r>
          </a:p>
          <a:p>
            <a:pPr algn="l"/>
            <a:r>
              <a:rPr lang="en-US" sz="1800" b="1" dirty="0">
                <a:solidFill>
                  <a:srgbClr val="FFFFFF"/>
                </a:solidFill>
              </a:rPr>
              <a:t>Swetha </a:t>
            </a:r>
            <a:r>
              <a:rPr lang="en-US" sz="1800" b="1" dirty="0" err="1">
                <a:solidFill>
                  <a:srgbClr val="FFFFFF"/>
                </a:solidFill>
              </a:rPr>
              <a:t>Manchukonda</a:t>
            </a:r>
            <a:r>
              <a:rPr lang="en-US" sz="1800" b="1" dirty="0">
                <a:solidFill>
                  <a:srgbClr val="FFFFFF"/>
                </a:solidFill>
              </a:rPr>
              <a:t> (TA08134)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B6C5C5-44B6-32FA-BBD7-FF7BAF406F82}"/>
              </a:ext>
            </a:extLst>
          </p:cNvPr>
          <p:cNvSpPr txBox="1"/>
          <p:nvPr/>
        </p:nvSpPr>
        <p:spPr>
          <a:xfrm>
            <a:off x="6085489" y="4059359"/>
            <a:ext cx="27054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FFFFFF"/>
                </a:solidFill>
              </a:rPr>
              <a:t>Professor: </a:t>
            </a:r>
          </a:p>
          <a:p>
            <a:r>
              <a:rPr lang="en-US" sz="1800" b="1" dirty="0">
                <a:solidFill>
                  <a:srgbClr val="FFFFFF"/>
                </a:solidFill>
              </a:rPr>
              <a:t>Zeynep </a:t>
            </a:r>
            <a:r>
              <a:rPr lang="en-US" sz="1800" b="1" dirty="0" err="1">
                <a:solidFill>
                  <a:srgbClr val="FFFFFF"/>
                </a:solidFill>
              </a:rPr>
              <a:t>Kacar</a:t>
            </a:r>
            <a:endParaRPr lang="en-US" sz="18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5521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0F05DB-6AEC-7DE3-6F87-17AC418F5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E773210-35C9-6B29-A0F6-A516688C6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492CD7-8FD0-7385-8DB5-F5AF4F6E0E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EA2978F-D34A-ABFF-5BAC-C28BCC1FF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945350-A11C-2AC8-7F96-5A0F8D0C0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8707" y="440220"/>
            <a:ext cx="10348146" cy="1675009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Key Points: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966E32-9C1B-926F-9313-7AC968698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 rot="10800000">
            <a:off x="0" y="2719662"/>
            <a:ext cx="1371600" cy="25483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FFE811-1618-5915-1E9C-BA435D0A1842}"/>
              </a:ext>
            </a:extLst>
          </p:cNvPr>
          <p:cNvSpPr txBox="1"/>
          <p:nvPr/>
        </p:nvSpPr>
        <p:spPr>
          <a:xfrm>
            <a:off x="1542141" y="1816887"/>
            <a:ext cx="9104670" cy="3451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Built a user-friendly web interface to classify job postings as </a:t>
            </a:r>
            <a:r>
              <a:rPr lang="en-US" i="1" dirty="0"/>
              <a:t>Real</a:t>
            </a:r>
            <a:r>
              <a:rPr lang="en-US" dirty="0"/>
              <a:t> or </a:t>
            </a:r>
            <a:r>
              <a:rPr lang="en-US" i="1" dirty="0"/>
              <a:t>Fake</a:t>
            </a:r>
            <a:r>
              <a:rPr lang="en-US" dirty="0"/>
              <a:t> using trained machine learning models.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Users can input job title and description, and the system instantly predicts the authenticity of the posting.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Integrated Logistic Regression and Random Forest models in the backend for real-time predictions.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Applied TF-IDF vectorization to process job descriptions and convert them into model-ready features.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Deployed the model locally using Flask/</a:t>
            </a:r>
            <a:r>
              <a:rPr lang="en-US" dirty="0" err="1"/>
              <a:t>Streamlit</a:t>
            </a:r>
            <a:r>
              <a:rPr lang="en-US" dirty="0"/>
              <a:t> (or Google </a:t>
            </a:r>
            <a:r>
              <a:rPr lang="en-US" dirty="0" err="1"/>
              <a:t>Colab</a:t>
            </a:r>
            <a:r>
              <a:rPr lang="en-US" dirty="0"/>
              <a:t>) for demonstration purposes.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Designed the system to be lightweight, fast, and easy to integrate into real job platforms or browser extensions.</a:t>
            </a:r>
          </a:p>
        </p:txBody>
      </p:sp>
    </p:spTree>
    <p:extLst>
      <p:ext uri="{BB962C8B-B14F-4D97-AF65-F5344CB8AC3E}">
        <p14:creationId xmlns:p14="http://schemas.microsoft.com/office/powerpoint/2010/main" val="1144834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0F05DB-6AEC-7DE3-6F87-17AC418F5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E773210-35C9-6B29-A0F6-A516688C6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492CD7-8FD0-7385-8DB5-F5AF4F6E0E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EA2978F-D34A-ABFF-5BAC-C28BCC1FF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945350-A11C-2AC8-7F96-5A0F8D0C0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8707" y="440220"/>
            <a:ext cx="10348146" cy="1675009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Conclusion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966E32-9C1B-926F-9313-7AC968698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 rot="10800000">
            <a:off x="0" y="2719662"/>
            <a:ext cx="1371600" cy="25483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271268-F868-C7FD-AE67-12252778A15C}"/>
              </a:ext>
            </a:extLst>
          </p:cNvPr>
          <p:cNvSpPr txBox="1"/>
          <p:nvPr/>
        </p:nvSpPr>
        <p:spPr>
          <a:xfrm>
            <a:off x="1553497" y="1723298"/>
            <a:ext cx="9301316" cy="3365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 Forest and Logistic Regression models were successfully applied to detect fake job postings using job descriptions and budget features.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 Forest performed better than Logistic Regression due to its ability to capture nonlinear patterns in the textual data.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Exploratory analysis revealed that fake jobs often had lower budgets, repetitive titles, and vague descriptions, helping the models differentiate effectively.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Text-based features alone were sufficient to achieve high accuracy, making this a lightweight but impactful approach for real-world deployment.</a:t>
            </a:r>
          </a:p>
        </p:txBody>
      </p:sp>
    </p:spTree>
    <p:extLst>
      <p:ext uri="{BB962C8B-B14F-4D97-AF65-F5344CB8AC3E}">
        <p14:creationId xmlns:p14="http://schemas.microsoft.com/office/powerpoint/2010/main" val="247947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BDBB07-E123-8383-017D-1178D6B44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CC429A9-C919-9AE3-4BA2-B1CBFA24C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EDA2BE-C911-2FAD-A399-AD70B3C5DB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C06DBD-9945-400E-329A-1B4C823670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5C20354-84D2-9B22-1D27-D2FC126FC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8707" y="440220"/>
            <a:ext cx="10348146" cy="1675009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Limitations and Future Work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939AB7D-5B24-F3D8-D2D8-F2C590F5A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 rot="10800000">
            <a:off x="0" y="2719662"/>
            <a:ext cx="1371600" cy="25483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229537B-8059-ADBB-C43B-7616C1F735DC}"/>
              </a:ext>
            </a:extLst>
          </p:cNvPr>
          <p:cNvSpPr txBox="1"/>
          <p:nvPr/>
        </p:nvSpPr>
        <p:spPr>
          <a:xfrm>
            <a:off x="1405778" y="1487489"/>
            <a:ext cx="9301316" cy="37805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Only textual features and budget were used; excluding other factors like user profiles or post timing.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Collect more diverse data from multiple freelancing platforms to improve generalizability.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 the model into a live web interface or job portal to automatically flag suspicious postings.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 the model by incorporating metadata like employer ratings, posting frequency, or job duration.</a:t>
            </a:r>
          </a:p>
        </p:txBody>
      </p:sp>
    </p:spTree>
    <p:extLst>
      <p:ext uri="{BB962C8B-B14F-4D97-AF65-F5344CB8AC3E}">
        <p14:creationId xmlns:p14="http://schemas.microsoft.com/office/powerpoint/2010/main" val="3601453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2D06A1-BA08-4820-BBC8-B24DDB32A3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D5AF65-16AB-E545-E561-16587BDE4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7194" y="1195352"/>
            <a:ext cx="10348146" cy="1675009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Research Question: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295E665-0408-4072-94B3-49BA5ACBC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 rot="10800000">
            <a:off x="0" y="2719662"/>
            <a:ext cx="1371600" cy="25483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4FE8586-55D8-41C1-054B-9FD203DB83C8}"/>
              </a:ext>
            </a:extLst>
          </p:cNvPr>
          <p:cNvSpPr txBox="1"/>
          <p:nvPr/>
        </p:nvSpPr>
        <p:spPr>
          <a:xfrm>
            <a:off x="1497194" y="3265447"/>
            <a:ext cx="969191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How effective are machine learning models in detecting fake job postings, and what impact does their implementation have on job seekers' trust, application rates, and overall online job market security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Can natural language processing combined with machine learning effectively identify fake job postings to reduce fraud on freelancing platforms?</a:t>
            </a:r>
          </a:p>
        </p:txBody>
      </p:sp>
    </p:spTree>
    <p:extLst>
      <p:ext uri="{BB962C8B-B14F-4D97-AF65-F5344CB8AC3E}">
        <p14:creationId xmlns:p14="http://schemas.microsoft.com/office/powerpoint/2010/main" val="236050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11CF50-AB17-AF27-A79A-3F9FA206A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A5A9123-A47F-3666-7597-A84F01597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D4B432-6D1A-B802-E37C-29B90498A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7BCE13D-21D6-8378-65A8-4F8B5982E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74498B-9213-6B6B-00BF-3C4483CC9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7194" y="1195352"/>
            <a:ext cx="10348146" cy="1675009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Dataset Description: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C966C35-C313-6031-1FF9-38149B733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 rot="10800000">
            <a:off x="0" y="2719662"/>
            <a:ext cx="1371600" cy="254834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0181A05-67AD-EFB8-2933-FE0E73966DC1}"/>
              </a:ext>
            </a:extLst>
          </p:cNvPr>
          <p:cNvSpPr txBox="1"/>
          <p:nvPr/>
        </p:nvSpPr>
        <p:spPr>
          <a:xfrm>
            <a:off x="1494146" y="4393110"/>
            <a:ext cx="969191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The dataset was web-scraped from freelancing platforms like Freelancer and Upwork.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It contains five main features: Keyword, Title, Description, Budget, and </a:t>
            </a:r>
            <a:r>
              <a:rPr lang="en-US" dirty="0" err="1"/>
              <a:t>Job_Type</a:t>
            </a:r>
            <a:r>
              <a:rPr lang="en-US" dirty="0"/>
              <a:t>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There are a total of 15,000 job postings in the dataset.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Out of these, 10,000 are labeled as real jobs and 5,000 as fake jobs.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7A971DB-89B3-B671-56F7-F18A5B8F95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4146" y="2295853"/>
            <a:ext cx="9396431" cy="169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7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7E83A48-DF9B-12C2-8BFB-620BBF041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76720C-8DD7-2A59-6C83-FAA253C5D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E9B8F4-9549-16EC-86B3-BEE016AA00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A8C485-13DC-454A-4220-82E9BF762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8F8A62-A4F3-9582-D068-2E7E7F877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6355" y="767875"/>
            <a:ext cx="10348146" cy="1675009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Exploratory Data Analysis: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C5EBF6B-6601-5DF3-20DC-29F4BD7B5F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 rot="10800000">
            <a:off x="0" y="2719662"/>
            <a:ext cx="1371600" cy="25483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3A9DE9-E56F-75A6-B59E-60617ACA3B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3307" y="1675352"/>
            <a:ext cx="3648125" cy="30708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B654D01-01C7-C99C-B4A1-A22224F857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1549" y="1605379"/>
            <a:ext cx="3648125" cy="31111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9E5B7C-33B6-FDE2-ED3F-881D6009B7E4}"/>
              </a:ext>
            </a:extLst>
          </p:cNvPr>
          <p:cNvSpPr txBox="1"/>
          <p:nvPr/>
        </p:nvSpPr>
        <p:spPr>
          <a:xfrm>
            <a:off x="1543307" y="4796756"/>
            <a:ext cx="9670025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Fake job descriptions commonly use vague or enticing words like “easy”, “quick”, and “money”.</a:t>
            </a:r>
            <a:br>
              <a:rPr lang="en-US" dirty="0"/>
            </a:br>
            <a:r>
              <a:rPr lang="en-US" dirty="0"/>
              <a:t>Real jobs focus on clear, skill-based terms like “developer”, “design”, and “project”.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Titles like “Portuguese Recording Project” appeared over 600 times, suggesting spam-like or template-based fake posts.</a:t>
            </a:r>
            <a:br>
              <a:rPr lang="en-US" dirty="0"/>
            </a:br>
            <a:r>
              <a:rPr lang="en-US" dirty="0"/>
              <a:t>Repetition in job titles helped us identify suspicious posting behavior.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36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92C2E5-6314-AC6F-DC4C-1058359DB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A2C7CE8-880D-66F8-CBA7-EA37BC08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7FDE27-B524-6174-CB82-7358B90D7A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DCC389B-724A-3CA1-7205-AB0CCFF24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B973CB-9E19-99C5-A45D-3561C4298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7194" y="1195352"/>
            <a:ext cx="10348146" cy="1675009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Methodology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BDC94D7-0B4C-66CC-DC35-65123D6B9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 rot="10800000">
            <a:off x="0" y="2719662"/>
            <a:ext cx="1371600" cy="25483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B3C73D8-1538-68E4-A2B0-C2EBD2C61682}"/>
              </a:ext>
            </a:extLst>
          </p:cNvPr>
          <p:cNvSpPr txBox="1"/>
          <p:nvPr/>
        </p:nvSpPr>
        <p:spPr>
          <a:xfrm>
            <a:off x="1494146" y="2632818"/>
            <a:ext cx="969191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/>
              <a:t>Logistic Regression: </a:t>
            </a:r>
            <a:r>
              <a:rPr lang="en-US" dirty="0"/>
              <a:t>A baseline classifier to distinguish real vs. fake jobs using TF-IDF features.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/>
              <a:t>Random Forest: </a:t>
            </a:r>
            <a:r>
              <a:rPr lang="en-US" dirty="0"/>
              <a:t>Captures nonlinear relationships and interactions between textual features.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/>
              <a:t>Naive Bayes: </a:t>
            </a:r>
            <a:r>
              <a:rPr lang="en-US" dirty="0"/>
              <a:t>Efficient for text classification using probabilistic word distributions.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b="1" dirty="0" err="1"/>
              <a:t>XGBoost</a:t>
            </a:r>
            <a:r>
              <a:rPr lang="en-US" b="1" dirty="0"/>
              <a:t>: </a:t>
            </a:r>
            <a:r>
              <a:rPr lang="en-US" dirty="0"/>
              <a:t>A powerful ensemble model used to boost performance on structured text features.</a:t>
            </a:r>
          </a:p>
        </p:txBody>
      </p:sp>
    </p:spTree>
    <p:extLst>
      <p:ext uri="{BB962C8B-B14F-4D97-AF65-F5344CB8AC3E}">
        <p14:creationId xmlns:p14="http://schemas.microsoft.com/office/powerpoint/2010/main" val="3470210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9B1339-BE74-0E8F-07E5-AF2D30845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8F079AB-C1B2-6E0E-9890-0BB162010B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0535A9-0334-8B8E-D007-CA0FFAFE0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E44BF2-BB52-AC42-94D4-34D612239C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EC0928-BFA6-CF47-14C9-916FD6D52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7194" y="1195352"/>
            <a:ext cx="10348146" cy="1675009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Assumptions Made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6FA00ED-9088-5BD7-7CBA-DE83E6AC4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 rot="10800000">
            <a:off x="0" y="2719662"/>
            <a:ext cx="1371600" cy="25483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7C12727-B767-94AE-3614-188E18076CA0}"/>
              </a:ext>
            </a:extLst>
          </p:cNvPr>
          <p:cNvSpPr txBox="1"/>
          <p:nvPr/>
        </p:nvSpPr>
        <p:spPr>
          <a:xfrm>
            <a:off x="1494146" y="2632818"/>
            <a:ext cx="969191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Job descriptions contain strong textual signals that help distinguish between real and fake job postings.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Vague or missing budget values are often associated with fake job listings.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A 2:1 imbalance in real vs. fake job data is acceptable for training reliable models.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The frequency and structure of words in descriptions vary significantly between real and fake jobs.</a:t>
            </a:r>
          </a:p>
        </p:txBody>
      </p:sp>
    </p:spTree>
    <p:extLst>
      <p:ext uri="{BB962C8B-B14F-4D97-AF65-F5344CB8AC3E}">
        <p14:creationId xmlns:p14="http://schemas.microsoft.com/office/powerpoint/2010/main" val="336924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1414E5-DF54-5C5C-56D9-A467520BD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46D687D-9A4C-66EA-1163-321304EF1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87AB44-D2BD-4EFB-E2D1-92833EEE7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568B5C0-3772-CE5D-BC80-C6BF4F2C9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AD5F4A-C8A4-1EC7-6278-34BD640DF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2451" y="546423"/>
            <a:ext cx="10348146" cy="1675009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Results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49947BB-0D25-9F70-E646-BD1DC45CF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 rot="10800000">
            <a:off x="0" y="2719662"/>
            <a:ext cx="1371600" cy="2548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50C7B3-AE5F-CDBD-790D-A96F6104D0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1495" y="2032857"/>
            <a:ext cx="4432828" cy="40533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00C568-6493-F98B-A988-98CD67A695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4099" y="2032856"/>
            <a:ext cx="4347695" cy="405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631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C4D053-23AE-F44F-C4F4-12DDAF03A1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2E898EA-960C-90C1-C30F-B4DFF850F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0ED18BF-0D99-C601-EC01-DB95C4A80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B7B8FF3-8D21-2791-DD0B-3E833F25E4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EABBE6-AF9E-67D2-B691-9F12E4413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8383" y="516926"/>
            <a:ext cx="10348146" cy="1675009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 Practical Implementation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1AD820A-13E3-2D97-54B9-35696F2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 rot="10800000">
            <a:off x="0" y="2719662"/>
            <a:ext cx="1371600" cy="2548349"/>
          </a:xfrm>
          <a:prstGeom prst="rect">
            <a:avLst/>
          </a:prstGeom>
        </p:spPr>
      </p:pic>
      <p:pic>
        <p:nvPicPr>
          <p:cNvPr id="6" name="Picture 5" descr="A hand holding a puzzle piece&#10;&#10;AI-generated content may be incorrect.">
            <a:extLst>
              <a:ext uri="{FF2B5EF4-FFF2-40B4-BE49-F238E27FC236}">
                <a16:creationId xmlns:a16="http://schemas.microsoft.com/office/drawing/2014/main" id="{57B08620-7DF3-9657-67A3-55C4B65D0B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495" y="1710845"/>
            <a:ext cx="8701550" cy="456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832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F0F05DB-6AEC-7DE3-6F87-17AC418F5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E773210-35C9-6B29-A0F6-A516688C62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492CD7-8FD0-7385-8DB5-F5AF4F6E0E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EA2978F-D34A-ABFF-5BAC-C28BCC1FFB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18" r="40625"/>
          <a:stretch/>
        </p:blipFill>
        <p:spPr>
          <a:xfrm>
            <a:off x="10744200" y="0"/>
            <a:ext cx="1447800" cy="15357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8945350-A11C-2AC8-7F96-5A0F8D0C0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8707" y="440220"/>
            <a:ext cx="10348146" cy="1675009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Demo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966E32-9C1B-926F-9313-7AC968698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48"/>
          <a:stretch/>
        </p:blipFill>
        <p:spPr>
          <a:xfrm rot="10800000">
            <a:off x="0" y="2719662"/>
            <a:ext cx="1371600" cy="2548349"/>
          </a:xfrm>
          <a:prstGeom prst="rect">
            <a:avLst/>
          </a:prstGeom>
        </p:spPr>
      </p:pic>
      <p:pic>
        <p:nvPicPr>
          <p:cNvPr id="3" name="demo">
            <a:hlinkClick r:id="" action="ppaction://media"/>
            <a:extLst>
              <a:ext uri="{FF2B5EF4-FFF2-40B4-BE49-F238E27FC236}">
                <a16:creationId xmlns:a16="http://schemas.microsoft.com/office/drawing/2014/main" id="{CAC42971-6AFD-5B3A-5387-2EFBD0946D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84671" y="1751436"/>
            <a:ext cx="8829367" cy="4069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83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BlockprintVTI">
  <a:themeElements>
    <a:clrScheme name="Custom 69">
      <a:dk1>
        <a:sysClr val="windowText" lastClr="000000"/>
      </a:dk1>
      <a:lt1>
        <a:sysClr val="window" lastClr="FFFFFF"/>
      </a:lt1>
      <a:dk2>
        <a:srgbClr val="44131A"/>
      </a:dk2>
      <a:lt2>
        <a:srgbClr val="F2ECEA"/>
      </a:lt2>
      <a:accent1>
        <a:srgbClr val="A62C52"/>
      </a:accent1>
      <a:accent2>
        <a:srgbClr val="A7928D"/>
      </a:accent2>
      <a:accent3>
        <a:srgbClr val="307C71"/>
      </a:accent3>
      <a:accent4>
        <a:srgbClr val="41575D"/>
      </a:accent4>
      <a:accent5>
        <a:srgbClr val="8FA3A3"/>
      </a:accent5>
      <a:accent6>
        <a:srgbClr val="CA8370"/>
      </a:accent6>
      <a:hlink>
        <a:srgbClr val="D13D6E"/>
      </a:hlink>
      <a:folHlink>
        <a:srgbClr val="6C9D92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611</Words>
  <Application>Microsoft Office PowerPoint</Application>
  <PresentationFormat>Widescreen</PresentationFormat>
  <Paragraphs>49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Avenir Next LT Pro</vt:lpstr>
      <vt:lpstr>AvenirNext LT Pro Medium</vt:lpstr>
      <vt:lpstr>Courier New</vt:lpstr>
      <vt:lpstr>BlockprintVTI</vt:lpstr>
      <vt:lpstr>Detecting Fake Job Postings Using NLP and Machine Learning</vt:lpstr>
      <vt:lpstr>Research Question:</vt:lpstr>
      <vt:lpstr>Dataset Description:</vt:lpstr>
      <vt:lpstr>Exploratory Data Analysis:</vt:lpstr>
      <vt:lpstr>Methodology</vt:lpstr>
      <vt:lpstr> Assumptions Made</vt:lpstr>
      <vt:lpstr> Results</vt:lpstr>
      <vt:lpstr> Practical Implementation </vt:lpstr>
      <vt:lpstr>Demo</vt:lpstr>
      <vt:lpstr>Key Points:</vt:lpstr>
      <vt:lpstr>Conclusion</vt:lpstr>
      <vt:lpstr>Limitations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Pranitha Anumolu</dc:creator>
  <cp:lastModifiedBy>Pranitha Anumolu</cp:lastModifiedBy>
  <cp:revision>5</cp:revision>
  <dcterms:created xsi:type="dcterms:W3CDTF">2025-05-13T01:50:59Z</dcterms:created>
  <dcterms:modified xsi:type="dcterms:W3CDTF">2025-05-20T17:50:22Z</dcterms:modified>
</cp:coreProperties>
</file>

<file path=docProps/thumbnail.jpeg>
</file>